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6"/>
  </p:notesMasterIdLst>
  <p:handoutMasterIdLst>
    <p:handoutMasterId r:id="rId7"/>
  </p:handoutMasterIdLst>
  <p:sldIdLst>
    <p:sldId id="258" r:id="rId5"/>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42A291-6C69-4201-BFDB-F7A8B40EF510}" v="323" dt="2018-04-21T20:09:42.922"/>
    <p1510:client id="{3F2B802E-4373-420C-A5A4-6F1AC88A22F0}" v="1" dt="2018-04-21T19:54:28.902"/>
  </p1510:revLst>
</p1510:revInfo>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9" d="100"/>
          <a:sy n="19" d="100"/>
        </p:scale>
        <p:origin x="-792" y="-72"/>
      </p:cViewPr>
      <p:guideLst>
        <p:guide orient="horz" pos="10368"/>
        <p:guide pos="1382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C0B079-A316-4C9B-B165-DF9EA8325D2C}" type="datetimeFigureOut">
              <a:rPr lang="en-US" smtClean="0"/>
              <a:t>4/22/2018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en-US" smtClean="0"/>
              <a:t>‹#›</a:t>
            </a:fld>
            <a:endParaRPr lang="en-US"/>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28AB8-57D1-494F-9851-055AD867E790}" type="datetimeFigureOut">
              <a:rPr lang="en-US" smtClean="0"/>
              <a:t>4/22/2018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en-US" smtClean="0"/>
              <a:t>‹#›</a:t>
            </a:fld>
            <a:endParaRPr lang="en-US"/>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5" name="Rectangle 44"/>
          <p:cNvSpPr/>
          <p:nvPr/>
        </p:nvSpPr>
        <p:spPr>
          <a:xfrm>
            <a:off x="685800" y="14798040"/>
            <a:ext cx="457200" cy="9144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685800" y="23301960"/>
            <a:ext cx="457200" cy="9144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101"/>
          <p:cNvSpPr>
            <a:spLocks noChangeArrowheads="1"/>
          </p:cNvSpPr>
          <p:nvPr userDrawn="1"/>
        </p:nvSpPr>
        <p:spPr bwMode="auto">
          <a:xfrm>
            <a:off x="1" y="32004000"/>
            <a:ext cx="43891200" cy="914400"/>
          </a:xfrm>
          <a:prstGeom prst="rect">
            <a:avLst/>
          </a:prstGeom>
          <a:solidFill>
            <a:schemeClr val="accent2">
              <a:lumMod val="60000"/>
              <a:lumOff val="40000"/>
            </a:schemeClr>
          </a:solidFill>
          <a:ln>
            <a:noFill/>
          </a:ln>
          <a:effectLst/>
        </p:spPr>
        <p:txBody>
          <a:bodyPr wrap="none" anchor="ctr"/>
          <a:lstStyle/>
          <a:p>
            <a:r>
              <a:rPr lang="en-US"/>
              <a:t>`</a:t>
            </a:r>
          </a:p>
        </p:txBody>
      </p:sp>
      <p:sp>
        <p:nvSpPr>
          <p:cNvPr id="59" name="Line 112"/>
          <p:cNvSpPr>
            <a:spLocks noChangeShapeType="1"/>
          </p:cNvSpPr>
          <p:nvPr userDrawn="1"/>
        </p:nvSpPr>
        <p:spPr bwMode="white">
          <a:xfrm>
            <a:off x="0" y="32004000"/>
            <a:ext cx="43891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Rectangle 42"/>
          <p:cNvSpPr/>
          <p:nvPr userDrawn="1"/>
        </p:nvSpPr>
        <p:spPr bwMode="white">
          <a:xfrm>
            <a:off x="29591222" y="6172200"/>
            <a:ext cx="13102114" cy="2532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userDrawn="1"/>
        </p:nvSpPr>
        <p:spPr bwMode="white">
          <a:xfrm>
            <a:off x="15363158" y="6172200"/>
            <a:ext cx="13102114" cy="2532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userDrawn="1"/>
        </p:nvSpPr>
        <p:spPr bwMode="white">
          <a:xfrm>
            <a:off x="1112683" y="6172200"/>
            <a:ext cx="13102114" cy="2532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userDrawn="1"/>
        </p:nvSpPr>
        <p:spPr>
          <a:xfrm>
            <a:off x="1191767" y="6172200"/>
            <a:ext cx="13023031"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685800" y="6172200"/>
            <a:ext cx="457200" cy="914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101"/>
          <p:cNvSpPr>
            <a:spLocks noChangeArrowheads="1"/>
          </p:cNvSpPr>
          <p:nvPr userDrawn="1"/>
        </p:nvSpPr>
        <p:spPr bwMode="auto">
          <a:xfrm>
            <a:off x="1143001" y="3886200"/>
            <a:ext cx="42748200" cy="1600200"/>
          </a:xfrm>
          <a:prstGeom prst="rect">
            <a:avLst/>
          </a:prstGeom>
          <a:solidFill>
            <a:schemeClr val="accent2">
              <a:lumMod val="20000"/>
              <a:lumOff val="80000"/>
            </a:schemeClr>
          </a:solidFill>
          <a:ln>
            <a:noFill/>
          </a:ln>
          <a:effectLst/>
        </p:spPr>
        <p:txBody>
          <a:bodyPr wrap="none" anchor="ctr"/>
          <a:lstStyle/>
          <a:p>
            <a:endParaRPr lang="en-US"/>
          </a:p>
        </p:txBody>
      </p:sp>
      <p:sp>
        <p:nvSpPr>
          <p:cNvPr id="6" name="Title 5"/>
          <p:cNvSpPr>
            <a:spLocks noGrp="1"/>
          </p:cNvSpPr>
          <p:nvPr userDrawn="1">
            <p:ph type="title"/>
          </p:nvPr>
        </p:nvSpPr>
        <p:spPr/>
        <p:txBody>
          <a:bodyPr/>
          <a:lstStyle>
            <a:lvl1pPr>
              <a:defRPr b="0"/>
            </a:lvl1pPr>
          </a:lstStyle>
          <a:p>
            <a:r>
              <a:rPr lang="en-US"/>
              <a:t>Click to edit Master title style</a:t>
            </a:r>
          </a:p>
        </p:txBody>
      </p:sp>
      <p:sp>
        <p:nvSpPr>
          <p:cNvPr id="31" name="Text Placeholder 6"/>
          <p:cNvSpPr>
            <a:spLocks noGrp="1"/>
          </p:cNvSpPr>
          <p:nvPr userDrawn="1">
            <p:ph type="body" sz="quarter" idx="36"/>
          </p:nvPr>
        </p:nvSpPr>
        <p:spPr bwMode="auto">
          <a:xfrm>
            <a:off x="2209800" y="4083469"/>
            <a:ext cx="35661600" cy="1276992"/>
          </a:xfrm>
        </p:spPr>
        <p:txBody>
          <a:bodyPr anchor="ctr">
            <a:noAutofit/>
          </a:bodyPr>
          <a:lstStyle>
            <a:lvl1pPr marL="0" indent="0">
              <a:spcBef>
                <a:spcPts val="0"/>
              </a:spcBef>
              <a:buNone/>
              <a:defRPr sz="2400">
                <a:solidFill>
                  <a:schemeClr val="tx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a:t>Click to edit Master text styles</a:t>
            </a:r>
          </a:p>
        </p:txBody>
      </p:sp>
      <p:sp>
        <p:nvSpPr>
          <p:cNvPr id="7" name="Text Placeholder 6"/>
          <p:cNvSpPr>
            <a:spLocks noGrp="1"/>
          </p:cNvSpPr>
          <p:nvPr userDrawn="1">
            <p:ph type="body" sz="quarter" idx="13" hasCustomPrompt="1"/>
          </p:nvPr>
        </p:nvSpPr>
        <p:spPr>
          <a:xfrm>
            <a:off x="1170431" y="5854273"/>
            <a:ext cx="13044367" cy="1260902"/>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19" name="Content Placeholder 17"/>
          <p:cNvSpPr>
            <a:spLocks noGrp="1"/>
          </p:cNvSpPr>
          <p:nvPr userDrawn="1">
            <p:ph sz="quarter" idx="24" hasCustomPrompt="1"/>
          </p:nvPr>
        </p:nvSpPr>
        <p:spPr>
          <a:xfrm>
            <a:off x="1174552" y="7086600"/>
            <a:ext cx="13048488" cy="6840825"/>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60" name="Rectangle 59"/>
          <p:cNvSpPr/>
          <p:nvPr userDrawn="1"/>
        </p:nvSpPr>
        <p:spPr>
          <a:xfrm>
            <a:off x="1170430" y="14798040"/>
            <a:ext cx="13044367" cy="914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
        <p:nvSpPr>
          <p:cNvPr id="11" name="Text Placeholder 6"/>
          <p:cNvSpPr>
            <a:spLocks noGrp="1"/>
          </p:cNvSpPr>
          <p:nvPr userDrawn="1">
            <p:ph type="body" sz="quarter" idx="17" hasCustomPrompt="1"/>
          </p:nvPr>
        </p:nvSpPr>
        <p:spPr>
          <a:xfrm>
            <a:off x="1170431" y="14480113"/>
            <a:ext cx="13048488" cy="1260902"/>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0" name="Content Placeholder 17"/>
          <p:cNvSpPr>
            <a:spLocks noGrp="1"/>
          </p:cNvSpPr>
          <p:nvPr userDrawn="1">
            <p:ph sz="quarter" idx="25" hasCustomPrompt="1"/>
          </p:nvPr>
        </p:nvSpPr>
        <p:spPr>
          <a:xfrm>
            <a:off x="1174552" y="15712439"/>
            <a:ext cx="13048488" cy="7440169"/>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61" name="Rectangle 60"/>
          <p:cNvSpPr/>
          <p:nvPr userDrawn="1"/>
        </p:nvSpPr>
        <p:spPr>
          <a:xfrm>
            <a:off x="1170431" y="23301960"/>
            <a:ext cx="13048488" cy="9144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6"/>
          <p:cNvSpPr>
            <a:spLocks noGrp="1"/>
          </p:cNvSpPr>
          <p:nvPr userDrawn="1">
            <p:ph type="body" sz="quarter" idx="19" hasCustomPrompt="1"/>
          </p:nvPr>
        </p:nvSpPr>
        <p:spPr>
          <a:xfrm>
            <a:off x="1170431" y="22991236"/>
            <a:ext cx="13048488" cy="1253699"/>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1" name="Content Placeholder 17"/>
          <p:cNvSpPr>
            <a:spLocks noGrp="1"/>
          </p:cNvSpPr>
          <p:nvPr userDrawn="1">
            <p:ph sz="quarter" idx="26" hasCustomPrompt="1"/>
          </p:nvPr>
        </p:nvSpPr>
        <p:spPr>
          <a:xfrm>
            <a:off x="1174552" y="24216361"/>
            <a:ext cx="13048488" cy="7263385"/>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62" name="Rectangle 61"/>
          <p:cNvSpPr/>
          <p:nvPr userDrawn="1"/>
        </p:nvSpPr>
        <p:spPr>
          <a:xfrm>
            <a:off x="15416784" y="6172200"/>
            <a:ext cx="13048488"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6"/>
          <p:cNvSpPr>
            <a:spLocks noGrp="1"/>
          </p:cNvSpPr>
          <p:nvPr userDrawn="1">
            <p:ph type="body" sz="quarter" idx="21" hasCustomPrompt="1"/>
          </p:nvPr>
        </p:nvSpPr>
        <p:spPr>
          <a:xfrm>
            <a:off x="15416784" y="5854273"/>
            <a:ext cx="13048488" cy="1260902"/>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2" name="Content Placeholder 17"/>
          <p:cNvSpPr>
            <a:spLocks noGrp="1"/>
          </p:cNvSpPr>
          <p:nvPr userDrawn="1">
            <p:ph sz="quarter" idx="27" hasCustomPrompt="1"/>
          </p:nvPr>
        </p:nvSpPr>
        <p:spPr>
          <a:xfrm>
            <a:off x="15416784" y="7086600"/>
            <a:ext cx="13048488" cy="4926126"/>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18" name="Content Placeholder 17"/>
          <p:cNvSpPr>
            <a:spLocks noGrp="1"/>
          </p:cNvSpPr>
          <p:nvPr userDrawn="1">
            <p:ph sz="quarter" idx="23" hasCustomPrompt="1"/>
          </p:nvPr>
        </p:nvSpPr>
        <p:spPr>
          <a:xfrm>
            <a:off x="15416784" y="12456478"/>
            <a:ext cx="13048488" cy="6172200"/>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57" name="Content Placeholder 17"/>
          <p:cNvSpPr>
            <a:spLocks noGrp="1"/>
          </p:cNvSpPr>
          <p:nvPr>
            <p:ph sz="quarter" idx="37" hasCustomPrompt="1"/>
          </p:nvPr>
        </p:nvSpPr>
        <p:spPr>
          <a:xfrm>
            <a:off x="15416784" y="19072430"/>
            <a:ext cx="13048488" cy="3918814"/>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p:txBody>
      </p:sp>
      <p:sp>
        <p:nvSpPr>
          <p:cNvPr id="63" name="Rectangle 62"/>
          <p:cNvSpPr/>
          <p:nvPr userDrawn="1"/>
        </p:nvSpPr>
        <p:spPr>
          <a:xfrm>
            <a:off x="15416784" y="23298912"/>
            <a:ext cx="13048488"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6"/>
          <p:cNvSpPr>
            <a:spLocks noGrp="1"/>
          </p:cNvSpPr>
          <p:nvPr userDrawn="1">
            <p:ph type="body" sz="quarter" idx="29" hasCustomPrompt="1"/>
          </p:nvPr>
        </p:nvSpPr>
        <p:spPr>
          <a:xfrm>
            <a:off x="15416784" y="22991236"/>
            <a:ext cx="13048488" cy="1253699"/>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64" name="Rectangle 63"/>
          <p:cNvSpPr/>
          <p:nvPr userDrawn="1"/>
        </p:nvSpPr>
        <p:spPr>
          <a:xfrm>
            <a:off x="29644848" y="6172200"/>
            <a:ext cx="13048488"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17"/>
          <p:cNvSpPr>
            <a:spLocks noGrp="1"/>
          </p:cNvSpPr>
          <p:nvPr userDrawn="1">
            <p:ph sz="quarter" idx="30" hasCustomPrompt="1"/>
          </p:nvPr>
        </p:nvSpPr>
        <p:spPr>
          <a:xfrm>
            <a:off x="15416784" y="24216361"/>
            <a:ext cx="13048488" cy="7260336"/>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26" name="Text Placeholder 6"/>
          <p:cNvSpPr>
            <a:spLocks noGrp="1"/>
          </p:cNvSpPr>
          <p:nvPr userDrawn="1">
            <p:ph type="body" sz="quarter" idx="31" hasCustomPrompt="1"/>
          </p:nvPr>
        </p:nvSpPr>
        <p:spPr>
          <a:xfrm>
            <a:off x="29644848" y="5854274"/>
            <a:ext cx="13048488" cy="1260902"/>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27" name="Content Placeholder 17"/>
          <p:cNvSpPr>
            <a:spLocks noGrp="1"/>
          </p:cNvSpPr>
          <p:nvPr userDrawn="1">
            <p:ph sz="quarter" idx="32" hasCustomPrompt="1"/>
          </p:nvPr>
        </p:nvSpPr>
        <p:spPr>
          <a:xfrm>
            <a:off x="29644848" y="7086600"/>
            <a:ext cx="13048488" cy="7315200"/>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28" name="Content Placeholder 17"/>
          <p:cNvSpPr>
            <a:spLocks noGrp="1"/>
          </p:cNvSpPr>
          <p:nvPr userDrawn="1">
            <p:ph sz="quarter" idx="33" hasCustomPrompt="1"/>
          </p:nvPr>
        </p:nvSpPr>
        <p:spPr>
          <a:xfrm>
            <a:off x="29644848" y="15251886"/>
            <a:ext cx="13048488" cy="7315200"/>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65" name="Rectangle 64"/>
          <p:cNvSpPr/>
          <p:nvPr userDrawn="1"/>
        </p:nvSpPr>
        <p:spPr>
          <a:xfrm>
            <a:off x="29644848" y="23298912"/>
            <a:ext cx="13048488"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6"/>
          <p:cNvSpPr>
            <a:spLocks noGrp="1"/>
          </p:cNvSpPr>
          <p:nvPr userDrawn="1">
            <p:ph type="body" sz="quarter" idx="34" hasCustomPrompt="1"/>
          </p:nvPr>
        </p:nvSpPr>
        <p:spPr>
          <a:xfrm>
            <a:off x="29644848" y="22991236"/>
            <a:ext cx="13048488" cy="1253699"/>
          </a:xfrm>
          <a:prstGeom prst="rect">
            <a:avLst/>
          </a:prstGeom>
          <a:noFill/>
        </p:spPr>
        <p:txBody>
          <a:bodyPr lIns="365760" anchor="b">
            <a:noAutofit/>
          </a:bodyPr>
          <a:lstStyle>
            <a:lvl1pPr marL="0" indent="0">
              <a:spcBef>
                <a:spcPts val="0"/>
              </a:spcBef>
              <a:buNone/>
              <a:defRPr sz="6000" cap="none"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a:t>Heading</a:t>
            </a:r>
          </a:p>
        </p:txBody>
      </p:sp>
      <p:sp>
        <p:nvSpPr>
          <p:cNvPr id="30" name="Content Placeholder 17"/>
          <p:cNvSpPr>
            <a:spLocks noGrp="1"/>
          </p:cNvSpPr>
          <p:nvPr userDrawn="1">
            <p:ph sz="quarter" idx="35" hasCustomPrompt="1"/>
          </p:nvPr>
        </p:nvSpPr>
        <p:spPr>
          <a:xfrm>
            <a:off x="29644848" y="24216361"/>
            <a:ext cx="13048488" cy="7260336"/>
          </a:xfrm>
        </p:spPr>
        <p:txBody>
          <a:bodyPr lIns="365760" tIns="182880"/>
          <a:lstStyle>
            <a:lvl1pPr>
              <a:buClr>
                <a:schemeClr val="accent1"/>
              </a:buClr>
              <a:defRPr baseline="0"/>
            </a:lvl1pPr>
            <a:lvl2pPr>
              <a:buClr>
                <a:schemeClr val="accent1"/>
              </a:buClr>
              <a:defRPr/>
            </a:lvl2pPr>
            <a:lvl3pPr>
              <a:buClr>
                <a:schemeClr val="accent1"/>
              </a:buClr>
              <a:defRPr/>
            </a:lvl3pPr>
            <a:lvl4pPr>
              <a:buClr>
                <a:schemeClr val="accent1"/>
              </a:buClr>
              <a:defRPr/>
            </a:lvl4pPr>
            <a:lvl5pPr>
              <a:buClr>
                <a:schemeClr val="accent1"/>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en-US"/>
              <a:t>Use this placeholder to add text or other content</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Seven</a:t>
            </a:r>
          </a:p>
          <a:p>
            <a:pPr lvl="7"/>
            <a:r>
              <a:rPr lang="en-US"/>
              <a:t>Eight</a:t>
            </a:r>
          </a:p>
          <a:p>
            <a:pPr lvl="8"/>
            <a:r>
              <a:rPr lang="en-US"/>
              <a:t>Nine</a:t>
            </a:r>
          </a:p>
        </p:txBody>
      </p:sp>
      <p:sp>
        <p:nvSpPr>
          <p:cNvPr id="48" name="Line 115"/>
          <p:cNvSpPr>
            <a:spLocks noChangeShapeType="1"/>
          </p:cNvSpPr>
          <p:nvPr/>
        </p:nvSpPr>
        <p:spPr bwMode="white">
          <a:xfrm>
            <a:off x="1143000" y="2330196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 name="Rectangle 48"/>
          <p:cNvSpPr/>
          <p:nvPr userDrawn="1"/>
        </p:nvSpPr>
        <p:spPr>
          <a:xfrm>
            <a:off x="14927686" y="6172200"/>
            <a:ext cx="457200" cy="9144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Line 115"/>
          <p:cNvSpPr>
            <a:spLocks noChangeShapeType="1"/>
          </p:cNvSpPr>
          <p:nvPr userDrawn="1"/>
        </p:nvSpPr>
        <p:spPr bwMode="white">
          <a:xfrm>
            <a:off x="15387315" y="617220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 name="Rectangle 50"/>
          <p:cNvSpPr/>
          <p:nvPr userDrawn="1"/>
        </p:nvSpPr>
        <p:spPr>
          <a:xfrm>
            <a:off x="29138880" y="6172200"/>
            <a:ext cx="457200" cy="914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Line 115"/>
          <p:cNvSpPr>
            <a:spLocks noChangeShapeType="1"/>
          </p:cNvSpPr>
          <p:nvPr userDrawn="1"/>
        </p:nvSpPr>
        <p:spPr bwMode="white">
          <a:xfrm>
            <a:off x="29596080" y="617220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 name="Rectangle 52"/>
          <p:cNvSpPr/>
          <p:nvPr userDrawn="1"/>
        </p:nvSpPr>
        <p:spPr>
          <a:xfrm>
            <a:off x="29141928" y="23298912"/>
            <a:ext cx="457200" cy="9144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Line 115"/>
          <p:cNvSpPr>
            <a:spLocks noChangeShapeType="1"/>
          </p:cNvSpPr>
          <p:nvPr userDrawn="1"/>
        </p:nvSpPr>
        <p:spPr bwMode="white">
          <a:xfrm>
            <a:off x="29596080" y="23298912"/>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 name="Rectangle 54"/>
          <p:cNvSpPr/>
          <p:nvPr userDrawn="1"/>
        </p:nvSpPr>
        <p:spPr>
          <a:xfrm>
            <a:off x="14932152" y="23298912"/>
            <a:ext cx="457200" cy="914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Line 115"/>
          <p:cNvSpPr>
            <a:spLocks noChangeShapeType="1"/>
          </p:cNvSpPr>
          <p:nvPr userDrawn="1"/>
        </p:nvSpPr>
        <p:spPr bwMode="white">
          <a:xfrm>
            <a:off x="15389352" y="23298912"/>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 name="Date Placeholder 2"/>
          <p:cNvSpPr>
            <a:spLocks noGrp="1"/>
          </p:cNvSpPr>
          <p:nvPr userDrawn="1">
            <p:ph type="dt" sz="half" idx="10"/>
          </p:nvPr>
        </p:nvSpPr>
        <p:spPr/>
        <p:txBody>
          <a:bodyPr/>
          <a:lstStyle/>
          <a:p>
            <a:fld id="{ECAA57DF-1C19-4726-AB84-014692BAD8F5}" type="datetimeFigureOut">
              <a:rPr lang="en-US" smtClean="0"/>
              <a:t>4/22/2018</a:t>
            </a:fld>
            <a:endParaRPr lang="en-US"/>
          </a:p>
        </p:txBody>
      </p:sp>
      <p:sp>
        <p:nvSpPr>
          <p:cNvPr id="4" name="Footer Placeholder 3"/>
          <p:cNvSpPr>
            <a:spLocks noGrp="1"/>
          </p:cNvSpPr>
          <p:nvPr userDrawn="1">
            <p:ph type="ftr" sz="quarter" idx="11"/>
          </p:nvPr>
        </p:nvSpPr>
        <p:spPr/>
        <p:txBody>
          <a:bodyPr/>
          <a:lstStyle/>
          <a:p>
            <a:endParaRPr lang="en-US"/>
          </a:p>
        </p:txBody>
      </p:sp>
      <p:sp>
        <p:nvSpPr>
          <p:cNvPr id="5" name="Slide Number Placeholder 4"/>
          <p:cNvSpPr>
            <a:spLocks noGrp="1"/>
          </p:cNvSpPr>
          <p:nvPr userDrawn="1">
            <p:ph type="sldNum" sz="quarter" idx="12"/>
          </p:nvPr>
        </p:nvSpPr>
        <p:spPr/>
        <p:txBody>
          <a:bodyPr/>
          <a:lstStyle/>
          <a:p>
            <a:fld id="{91B4C631-C489-4C11-812F-2172FBEAE82B}" type="slidenum">
              <a:rPr lang="en-US" smtClean="0"/>
              <a:t>‹#›</a:t>
            </a:fld>
            <a:endParaRPr lang="en-US"/>
          </a:p>
        </p:txBody>
      </p:sp>
      <p:sp>
        <p:nvSpPr>
          <p:cNvPr id="40" name="Line 115"/>
          <p:cNvSpPr>
            <a:spLocks noChangeShapeType="1"/>
          </p:cNvSpPr>
          <p:nvPr/>
        </p:nvSpPr>
        <p:spPr bwMode="white">
          <a:xfrm>
            <a:off x="1143000" y="617220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Line 115"/>
          <p:cNvSpPr>
            <a:spLocks noChangeShapeType="1"/>
          </p:cNvSpPr>
          <p:nvPr/>
        </p:nvSpPr>
        <p:spPr bwMode="white">
          <a:xfrm>
            <a:off x="1143000" y="14798040"/>
            <a:ext cx="0" cy="91440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p15="http://schemas.microsoft.com/office/powerpoint/2012/main" xmlns="">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04"/>
          <p:cNvSpPr>
            <a:spLocks noChangeArrowheads="1"/>
          </p:cNvSpPr>
          <p:nvPr userDrawn="1"/>
        </p:nvSpPr>
        <p:spPr bwMode="auto">
          <a:xfrm flipH="1">
            <a:off x="685800" y="0"/>
            <a:ext cx="457200" cy="3886200"/>
          </a:xfrm>
          <a:prstGeom prst="rect">
            <a:avLst/>
          </a:prstGeom>
          <a:solidFill>
            <a:schemeClr val="accent2"/>
          </a:solidFill>
          <a:ln>
            <a:noFill/>
          </a:ln>
          <a:effectLst/>
        </p:spPr>
        <p:txBody>
          <a:bodyPr wrap="none" anchor="ctr"/>
          <a:lstStyle/>
          <a:p>
            <a:endParaRPr lang="en-US"/>
          </a:p>
        </p:txBody>
      </p:sp>
      <p:sp>
        <p:nvSpPr>
          <p:cNvPr id="7" name="Rectangle 6"/>
          <p:cNvSpPr/>
          <p:nvPr userDrawn="1"/>
        </p:nvSpPr>
        <p:spPr bwMode="auto">
          <a:xfrm>
            <a:off x="1142999" y="0"/>
            <a:ext cx="42748200" cy="3886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bwMode="auto">
          <a:xfrm>
            <a:off x="2209800" y="753035"/>
            <a:ext cx="35661600" cy="298076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6400800" y="6019800"/>
            <a:ext cx="31089600" cy="236296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a:defRPr sz="1600">
                <a:solidFill>
                  <a:schemeClr val="tx1">
                    <a:tint val="75000"/>
                  </a:schemeClr>
                </a:solidFill>
              </a:defRPr>
            </a:lvl1pPr>
          </a:lstStyle>
          <a:p>
            <a:fld id="{ECAA57DF-1C19-4726-AB84-014692BAD8F5}" type="datetimeFigureOut">
              <a:rPr lang="en-US" smtClean="0"/>
              <a:pPr/>
              <a:t>4/22/2018</a:t>
            </a:fld>
            <a:endParaRPr lang="en-US"/>
          </a:p>
        </p:txBody>
      </p:sp>
      <p:sp>
        <p:nvSpPr>
          <p:cNvPr id="5" name="Footer Placeholder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a:defRPr sz="1600">
                <a:solidFill>
                  <a:schemeClr val="tx1">
                    <a:tint val="75000"/>
                  </a:schemeClr>
                </a:solidFill>
              </a:defRPr>
            </a:lvl1pPr>
          </a:lstStyle>
          <a:p>
            <a:fld id="{91B4C631-C489-4C11-812F-2172FBEAE82B}" type="slidenum">
              <a:rPr lang="en-US" smtClean="0"/>
              <a:pPr/>
              <a:t>‹#›</a:t>
            </a:fld>
            <a:endParaRPr lang="en-US"/>
          </a:p>
        </p:txBody>
      </p:sp>
      <p:grpSp>
        <p:nvGrpSpPr>
          <p:cNvPr id="8" name="Group 7"/>
          <p:cNvGrpSpPr/>
          <p:nvPr userDrawn="1"/>
        </p:nvGrpSpPr>
        <p:grpSpPr bwMode="white">
          <a:xfrm>
            <a:off x="1143000" y="0"/>
            <a:ext cx="42748200" cy="5513832"/>
            <a:chOff x="1143000" y="0"/>
            <a:chExt cx="42748200" cy="5513832"/>
          </a:xfrm>
        </p:grpSpPr>
        <p:sp>
          <p:nvSpPr>
            <p:cNvPr id="9" name="Line 112"/>
            <p:cNvSpPr>
              <a:spLocks noChangeShapeType="1"/>
            </p:cNvSpPr>
            <p:nvPr userDrawn="1"/>
          </p:nvSpPr>
          <p:spPr bwMode="white">
            <a:xfrm>
              <a:off x="1143000" y="3899217"/>
              <a:ext cx="42748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Line 115"/>
            <p:cNvSpPr>
              <a:spLocks noChangeShapeType="1"/>
            </p:cNvSpPr>
            <p:nvPr userDrawn="1"/>
          </p:nvSpPr>
          <p:spPr bwMode="white">
            <a:xfrm>
              <a:off x="1143000" y="0"/>
              <a:ext cx="0" cy="5513832"/>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112"/>
            <p:cNvSpPr>
              <a:spLocks noChangeShapeType="1"/>
            </p:cNvSpPr>
            <p:nvPr userDrawn="1"/>
          </p:nvSpPr>
          <p:spPr bwMode="white">
            <a:xfrm>
              <a:off x="1143000" y="5486400"/>
              <a:ext cx="42748200" cy="0"/>
            </a:xfrm>
            <a:prstGeom prst="line">
              <a:avLst/>
            </a:prstGeom>
            <a:noFill/>
            <a:ln w="571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sz="10600" b="0" kern="1200">
          <a:solidFill>
            <a:schemeClr val="tx2"/>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10368" userDrawn="1">
          <p15:clr>
            <a:srgbClr val="A4A3A4"/>
          </p15:clr>
        </p15:guide>
        <p15:guide id="2" pos="720" userDrawn="1">
          <p15:clr>
            <a:srgbClr val="A4A3A4"/>
          </p15:clr>
        </p15:guide>
        <p15:guide id="3" pos="26928" userDrawn="1">
          <p15:clr>
            <a:srgbClr val="A4A3A4"/>
          </p15:clr>
        </p15:guide>
        <p15:guide id="4" pos="1382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53035"/>
            <a:ext cx="36347400" cy="2980765"/>
          </a:xfrm>
        </p:spPr>
        <p:txBody>
          <a:bodyPr>
            <a:normAutofit fontScale="90000"/>
          </a:bodyPr>
          <a:lstStyle/>
          <a:p>
            <a:r>
              <a:rPr lang="en-GB" dirty="0" smtClean="0"/>
              <a:t> </a:t>
            </a:r>
            <a:r>
              <a:rPr lang="en-GB" sz="12000" dirty="0">
                <a:latin typeface="Times New Roman" pitchFamily="18" charset="0"/>
                <a:cs typeface="Times New Roman" pitchFamily="18" charset="0"/>
              </a:rPr>
              <a:t>The Logical Observation Identifier Names and Codes </a:t>
            </a:r>
            <a:r>
              <a:rPr lang="en-GB" sz="12000" dirty="0" smtClean="0">
                <a:latin typeface="Times New Roman" pitchFamily="18" charset="0"/>
                <a:cs typeface="Times New Roman" pitchFamily="18" charset="0"/>
              </a:rPr>
              <a:t>(LOINC) </a:t>
            </a:r>
            <a:endParaRPr lang="en-GB" sz="12000" dirty="0">
              <a:latin typeface="Times New Roman" pitchFamily="18" charset="0"/>
              <a:cs typeface="Times New Roman" pitchFamily="18" charset="0"/>
            </a:endParaRPr>
          </a:p>
        </p:txBody>
      </p:sp>
      <p:sp>
        <p:nvSpPr>
          <p:cNvPr id="3" name="Text Placeholder 2"/>
          <p:cNvSpPr>
            <a:spLocks noGrp="1"/>
          </p:cNvSpPr>
          <p:nvPr>
            <p:ph type="body" sz="quarter" idx="36"/>
          </p:nvPr>
        </p:nvSpPr>
        <p:spPr/>
        <p:txBody>
          <a:bodyPr/>
          <a:lstStyle/>
          <a:p>
            <a:pPr algn="ctr"/>
            <a:r>
              <a:rPr lang="en-GB" sz="6600" dirty="0" smtClean="0"/>
              <a:t>Name</a:t>
            </a:r>
            <a:endParaRPr lang="en-GB" sz="6600" dirty="0"/>
          </a:p>
        </p:txBody>
      </p:sp>
      <p:sp>
        <p:nvSpPr>
          <p:cNvPr id="4" name="Text Placeholder 3"/>
          <p:cNvSpPr>
            <a:spLocks noGrp="1"/>
          </p:cNvSpPr>
          <p:nvPr>
            <p:ph type="body" sz="quarter" idx="13"/>
          </p:nvPr>
        </p:nvSpPr>
        <p:spPr/>
        <p:txBody>
          <a:bodyPr/>
          <a:lstStyle/>
          <a:p>
            <a:r>
              <a:rPr lang="en-GB" dirty="0" smtClean="0"/>
              <a:t>INTRODUCTION</a:t>
            </a:r>
            <a:endParaRPr lang="en-GB" dirty="0"/>
          </a:p>
        </p:txBody>
      </p:sp>
      <p:sp>
        <p:nvSpPr>
          <p:cNvPr id="5" name="Content Placeholder 4"/>
          <p:cNvSpPr>
            <a:spLocks noGrp="1"/>
          </p:cNvSpPr>
          <p:nvPr>
            <p:ph sz="quarter" idx="24"/>
          </p:nvPr>
        </p:nvSpPr>
        <p:spPr/>
        <p:txBody>
          <a:bodyPr>
            <a:noAutofit/>
          </a:bodyPr>
          <a:lstStyle/>
          <a:p>
            <a:pPr>
              <a:lnSpc>
                <a:spcPct val="200000"/>
              </a:lnSpc>
            </a:pPr>
            <a:r>
              <a:rPr lang="en-GB" sz="2400" dirty="0">
                <a:latin typeface="Times New Roman" pitchFamily="18" charset="0"/>
                <a:cs typeface="Times New Roman" pitchFamily="18" charset="0"/>
              </a:rPr>
              <a:t>The Logical Observation Identifier Names and Codes (LOINC) database provides a universal code system for reporting laboratory and other clinical observations. </a:t>
            </a:r>
            <a:endParaRPr lang="en-GB" sz="2400" dirty="0" smtClean="0">
              <a:latin typeface="Times New Roman" pitchFamily="18" charset="0"/>
              <a:cs typeface="Times New Roman" pitchFamily="18" charset="0"/>
            </a:endParaRPr>
          </a:p>
          <a:p>
            <a:pPr>
              <a:lnSpc>
                <a:spcPct val="200000"/>
              </a:lnSpc>
            </a:pPr>
            <a:r>
              <a:rPr lang="en-GB" sz="2400" dirty="0" smtClean="0">
                <a:latin typeface="Times New Roman" pitchFamily="18" charset="0"/>
                <a:cs typeface="Times New Roman" pitchFamily="18" charset="0"/>
              </a:rPr>
              <a:t>LOINC </a:t>
            </a:r>
            <a:r>
              <a:rPr lang="en-GB" sz="2400" dirty="0">
                <a:latin typeface="Times New Roman" pitchFamily="18" charset="0"/>
                <a:cs typeface="Times New Roman" pitchFamily="18" charset="0"/>
              </a:rPr>
              <a:t>codes are used by large reference laboratories and federal agencies (e.g., the CDC and the Department of Veterans Affairs) and are part of the Health Insurance Portability and Accountability Act (HIPAA) attachment proposal</a:t>
            </a:r>
            <a:r>
              <a:rPr lang="en-GB" sz="2400" dirty="0" smtClean="0">
                <a:latin typeface="Times New Roman" pitchFamily="18" charset="0"/>
                <a:cs typeface="Times New Roman" pitchFamily="18" charset="0"/>
              </a:rPr>
              <a:t>.</a:t>
            </a:r>
          </a:p>
          <a:p>
            <a:pPr>
              <a:lnSpc>
                <a:spcPct val="200000"/>
              </a:lnSpc>
            </a:pPr>
            <a:r>
              <a:rPr lang="en-GB" sz="2400" dirty="0">
                <a:latin typeface="Times New Roman" pitchFamily="18" charset="0"/>
                <a:cs typeface="Times New Roman" pitchFamily="18" charset="0"/>
              </a:rPr>
              <a:t>LOINC Committee developed a common terminology for laboratory and clinical observations since there was a growing trend to send clinical data electronically from laboratories and other data producers to hospitals, physician's offices, and payers who use the data for clinical care and management purposes</a:t>
            </a:r>
            <a:r>
              <a:rPr lang="en-GB" sz="2400" dirty="0" smtClean="0">
                <a:latin typeface="Times New Roman" pitchFamily="18" charset="0"/>
                <a:cs typeface="Times New Roman" pitchFamily="18" charset="0"/>
              </a:rPr>
              <a:t>.</a:t>
            </a:r>
            <a:endParaRPr lang="en-GB" sz="2400" dirty="0">
              <a:latin typeface="Times New Roman" pitchFamily="18" charset="0"/>
              <a:cs typeface="Times New Roman" pitchFamily="18" charset="0"/>
            </a:endParaRPr>
          </a:p>
        </p:txBody>
      </p:sp>
      <p:sp>
        <p:nvSpPr>
          <p:cNvPr id="6" name="Text Placeholder 5"/>
          <p:cNvSpPr>
            <a:spLocks noGrp="1"/>
          </p:cNvSpPr>
          <p:nvPr>
            <p:ph type="body" sz="quarter" idx="17"/>
          </p:nvPr>
        </p:nvSpPr>
        <p:spPr/>
        <p:txBody>
          <a:bodyPr/>
          <a:lstStyle/>
          <a:p>
            <a:r>
              <a:rPr lang="en-GB" dirty="0" smtClean="0"/>
              <a:t>Overview</a:t>
            </a:r>
            <a:endParaRPr lang="en-GB" dirty="0"/>
          </a:p>
        </p:txBody>
      </p:sp>
      <p:sp>
        <p:nvSpPr>
          <p:cNvPr id="7" name="Content Placeholder 6"/>
          <p:cNvSpPr>
            <a:spLocks noGrp="1"/>
          </p:cNvSpPr>
          <p:nvPr>
            <p:ph sz="quarter" idx="25"/>
          </p:nvPr>
        </p:nvSpPr>
        <p:spPr/>
        <p:txBody>
          <a:bodyPr>
            <a:normAutofit/>
          </a:bodyPr>
          <a:lstStyle/>
          <a:p>
            <a:pPr>
              <a:lnSpc>
                <a:spcPct val="200000"/>
              </a:lnSpc>
            </a:pPr>
            <a:r>
              <a:rPr lang="en-US" sz="2400" dirty="0">
                <a:latin typeface="Times New Roman" pitchFamily="18" charset="0"/>
                <a:cs typeface="Times New Roman" pitchFamily="18" charset="0"/>
              </a:rPr>
              <a:t>LOINC is a common language consisting of names, a set of unique identifiers, and codes used in identifying health observations, measurements, and documents. </a:t>
            </a:r>
            <a:endParaRPr lang="en-US" sz="2400" dirty="0" smtClean="0">
              <a:latin typeface="Times New Roman" pitchFamily="18" charset="0"/>
              <a:cs typeface="Times New Roman" pitchFamily="18" charset="0"/>
            </a:endParaRPr>
          </a:p>
          <a:p>
            <a:pPr>
              <a:lnSpc>
                <a:spcPct val="200000"/>
              </a:lnSpc>
            </a:pPr>
            <a:r>
              <a:rPr lang="en-US" sz="2400" dirty="0" smtClean="0">
                <a:latin typeface="Times New Roman" pitchFamily="18" charset="0"/>
                <a:cs typeface="Times New Roman" pitchFamily="18" charset="0"/>
              </a:rPr>
              <a:t>LOINC </a:t>
            </a:r>
            <a:r>
              <a:rPr lang="en-US" sz="2400" dirty="0">
                <a:latin typeface="Times New Roman" pitchFamily="18" charset="0"/>
                <a:cs typeface="Times New Roman" pitchFamily="18" charset="0"/>
              </a:rPr>
              <a:t>provides an elaborate catalog of measurements, together with laboratory tests, clinical measures such as anthropometric measures, vital signs and standardized survey instruments, etc. LOINC also has codes for collections of these items, like forms, panels, and documents (LOINC, 2018a</a:t>
            </a:r>
            <a:r>
              <a:rPr lang="en-US" sz="2400" dirty="0" smtClean="0">
                <a:latin typeface="Times New Roman" pitchFamily="18" charset="0"/>
                <a:cs typeface="Times New Roman" pitchFamily="18" charset="0"/>
              </a:rPr>
              <a:t>).</a:t>
            </a:r>
          </a:p>
          <a:p>
            <a:pPr>
              <a:lnSpc>
                <a:spcPct val="200000"/>
              </a:lnSpc>
            </a:pPr>
            <a:r>
              <a:rPr lang="en-GB" sz="2400" dirty="0" smtClean="0">
                <a:latin typeface="Times New Roman" pitchFamily="18" charset="0"/>
                <a:cs typeface="Times New Roman" pitchFamily="18" charset="0"/>
              </a:rPr>
              <a:t>LOINC </a:t>
            </a:r>
            <a:r>
              <a:rPr lang="en-GB" sz="2400" dirty="0">
                <a:latin typeface="Times New Roman" pitchFamily="18" charset="0"/>
                <a:cs typeface="Times New Roman" pitchFamily="18" charset="0"/>
              </a:rPr>
              <a:t>enables the exchange and aggregation of clinical results for care delivery, outcomes management, and research by providing a set of universal codes and structured names to unambiguously identify things you can measure or </a:t>
            </a:r>
            <a:r>
              <a:rPr lang="en-GB" sz="2400" dirty="0" smtClean="0">
                <a:latin typeface="Times New Roman" pitchFamily="18" charset="0"/>
                <a:cs typeface="Times New Roman" pitchFamily="18" charset="0"/>
              </a:rPr>
              <a:t>observe</a:t>
            </a:r>
            <a:r>
              <a:rPr lang="en-GB" sz="2400" dirty="0">
                <a:latin typeface="Times New Roman" pitchFamily="18" charset="0"/>
                <a:cs typeface="Times New Roman" pitchFamily="18" charset="0"/>
              </a:rPr>
              <a:t> </a:t>
            </a:r>
            <a:r>
              <a:rPr lang="en-US" sz="2400" dirty="0">
                <a:latin typeface="Times New Roman" pitchFamily="18" charset="0"/>
                <a:cs typeface="Times New Roman" pitchFamily="18" charset="0"/>
              </a:rPr>
              <a:t>(LOINC, 2018a).</a:t>
            </a:r>
          </a:p>
          <a:p>
            <a:pPr marL="0" indent="0">
              <a:buNone/>
            </a:pPr>
            <a:endParaRPr lang="en-GB" dirty="0"/>
          </a:p>
          <a:p>
            <a:endParaRPr lang="en-GB" dirty="0"/>
          </a:p>
        </p:txBody>
      </p:sp>
      <p:sp>
        <p:nvSpPr>
          <p:cNvPr id="8" name="Text Placeholder 7"/>
          <p:cNvSpPr>
            <a:spLocks noGrp="1"/>
          </p:cNvSpPr>
          <p:nvPr>
            <p:ph type="body" sz="quarter" idx="19"/>
          </p:nvPr>
        </p:nvSpPr>
        <p:spPr/>
        <p:txBody>
          <a:bodyPr/>
          <a:lstStyle/>
          <a:p>
            <a:r>
              <a:rPr lang="en-GB" dirty="0" smtClean="0"/>
              <a:t>Background</a:t>
            </a:r>
            <a:endParaRPr lang="en-GB" dirty="0"/>
          </a:p>
        </p:txBody>
      </p:sp>
      <p:sp>
        <p:nvSpPr>
          <p:cNvPr id="9" name="Content Placeholder 8"/>
          <p:cNvSpPr>
            <a:spLocks noGrp="1"/>
          </p:cNvSpPr>
          <p:nvPr>
            <p:ph sz="quarter" idx="26"/>
          </p:nvPr>
        </p:nvSpPr>
        <p:spPr/>
        <p:txBody>
          <a:bodyPr>
            <a:normAutofit fontScale="92500" lnSpcReduction="20000"/>
          </a:bodyPr>
          <a:lstStyle/>
          <a:p>
            <a:pPr>
              <a:lnSpc>
                <a:spcPct val="200000"/>
              </a:lnSpc>
            </a:pPr>
            <a:r>
              <a:rPr lang="en-GB" dirty="0">
                <a:latin typeface="Times New Roman" pitchFamily="18" charset="0"/>
                <a:cs typeface="Times New Roman" pitchFamily="18" charset="0"/>
              </a:rPr>
              <a:t>LOINC, which stands for Logical Observation Identifiers Names and Codes, was initiated in 1994 by Clem </a:t>
            </a:r>
            <a:r>
              <a:rPr lang="en-GB" dirty="0" smtClean="0">
                <a:latin typeface="Times New Roman" pitchFamily="18" charset="0"/>
                <a:cs typeface="Times New Roman" pitchFamily="18" charset="0"/>
              </a:rPr>
              <a:t>McDonald </a:t>
            </a:r>
          </a:p>
          <a:p>
            <a:pPr>
              <a:lnSpc>
                <a:spcPct val="200000"/>
              </a:lnSpc>
            </a:pPr>
            <a:r>
              <a:rPr lang="en-GB" dirty="0" smtClean="0">
                <a:latin typeface="Times New Roman" pitchFamily="18" charset="0"/>
                <a:cs typeface="Times New Roman" pitchFamily="18" charset="0"/>
              </a:rPr>
              <a:t>At </a:t>
            </a:r>
            <a:r>
              <a:rPr lang="en-GB" dirty="0">
                <a:latin typeface="Times New Roman" pitchFamily="18" charset="0"/>
                <a:cs typeface="Times New Roman" pitchFamily="18" charset="0"/>
              </a:rPr>
              <a:t>the time—and still today—most laboratories and clinical services use HL7 to send their results electronically from their reporting systems to their care systems. </a:t>
            </a:r>
            <a:endParaRPr lang="en-GB" dirty="0" smtClean="0">
              <a:latin typeface="Times New Roman" pitchFamily="18" charset="0"/>
              <a:cs typeface="Times New Roman" pitchFamily="18" charset="0"/>
            </a:endParaRPr>
          </a:p>
          <a:p>
            <a:pPr>
              <a:lnSpc>
                <a:spcPct val="200000"/>
              </a:lnSpc>
            </a:pPr>
            <a:r>
              <a:rPr lang="en-GB" dirty="0" smtClean="0">
                <a:latin typeface="Times New Roman" pitchFamily="18" charset="0"/>
                <a:cs typeface="Times New Roman" pitchFamily="18" charset="0"/>
              </a:rPr>
              <a:t>However</a:t>
            </a:r>
            <a:r>
              <a:rPr lang="en-GB" dirty="0">
                <a:latin typeface="Times New Roman" pitchFamily="18" charset="0"/>
                <a:cs typeface="Times New Roman" pitchFamily="18" charset="0"/>
              </a:rPr>
              <a:t>, the tests in these messages are identified by means of their internal, idiosyncratic code values. </a:t>
            </a:r>
            <a:endParaRPr lang="en-GB" dirty="0" smtClean="0">
              <a:latin typeface="Times New Roman" pitchFamily="18" charset="0"/>
              <a:cs typeface="Times New Roman" pitchFamily="18" charset="0"/>
            </a:endParaRPr>
          </a:p>
          <a:p>
            <a:pPr>
              <a:lnSpc>
                <a:spcPct val="200000"/>
              </a:lnSpc>
            </a:pPr>
            <a:r>
              <a:rPr lang="en-GB" dirty="0" smtClean="0">
                <a:latin typeface="Times New Roman" pitchFamily="18" charset="0"/>
                <a:cs typeface="Times New Roman" pitchFamily="18" charset="0"/>
              </a:rPr>
              <a:t>As </a:t>
            </a:r>
            <a:r>
              <a:rPr lang="en-GB" dirty="0">
                <a:latin typeface="Times New Roman" pitchFamily="18" charset="0"/>
                <a:cs typeface="Times New Roman" pitchFamily="18" charset="0"/>
              </a:rPr>
              <a:t>a result, receiving care system cannot fully "understand" and properly file the results they receive unless they either adopt the producer's test </a:t>
            </a:r>
            <a:r>
              <a:rPr lang="en-GB" dirty="0" smtClean="0">
                <a:latin typeface="Times New Roman" pitchFamily="18" charset="0"/>
                <a:cs typeface="Times New Roman" pitchFamily="18" charset="0"/>
              </a:rPr>
              <a:t>codes, </a:t>
            </a:r>
            <a:r>
              <a:rPr lang="en-GB" dirty="0">
                <a:latin typeface="Times New Roman" pitchFamily="18" charset="0"/>
                <a:cs typeface="Times New Roman" pitchFamily="18" charset="0"/>
              </a:rPr>
              <a:t>or invest in the work to map each result producer's code system to their internal code system.</a:t>
            </a:r>
          </a:p>
          <a:p>
            <a:endParaRPr lang="en-GB" dirty="0"/>
          </a:p>
        </p:txBody>
      </p:sp>
      <p:sp>
        <p:nvSpPr>
          <p:cNvPr id="10" name="Text Placeholder 9"/>
          <p:cNvSpPr>
            <a:spLocks noGrp="1"/>
          </p:cNvSpPr>
          <p:nvPr>
            <p:ph type="body" sz="quarter" idx="21"/>
          </p:nvPr>
        </p:nvSpPr>
        <p:spPr/>
        <p:txBody>
          <a:bodyPr/>
          <a:lstStyle/>
          <a:p>
            <a:r>
              <a:rPr lang="en-GB" dirty="0" smtClean="0"/>
              <a:t>Methods</a:t>
            </a:r>
            <a:endParaRPr lang="en-GB" dirty="0"/>
          </a:p>
        </p:txBody>
      </p:sp>
      <p:pic>
        <p:nvPicPr>
          <p:cNvPr id="21" name="Content Placeholder 20"/>
          <p:cNvPicPr>
            <a:picLocks noGrp="1" noChangeAspect="1"/>
          </p:cNvPicPr>
          <p:nvPr>
            <p:ph sz="quarter" idx="27"/>
          </p:nvPr>
        </p:nvPicPr>
        <p:blipFill>
          <a:blip r:embed="rId2">
            <a:extLst>
              <a:ext uri="{28A0092B-C50C-407E-A947-70E740481C1C}">
                <a14:useLocalDpi xmlns:a14="http://schemas.microsoft.com/office/drawing/2010/main" val="0"/>
              </a:ext>
            </a:extLst>
          </a:blip>
          <a:stretch>
            <a:fillRect/>
          </a:stretch>
        </p:blipFill>
        <p:spPr>
          <a:xfrm>
            <a:off x="15270480" y="7315200"/>
            <a:ext cx="13373100" cy="7641771"/>
          </a:xfrm>
        </p:spPr>
      </p:pic>
      <p:sp>
        <p:nvSpPr>
          <p:cNvPr id="14" name="Text Placeholder 13"/>
          <p:cNvSpPr>
            <a:spLocks noGrp="1"/>
          </p:cNvSpPr>
          <p:nvPr>
            <p:ph type="body" sz="quarter" idx="29"/>
          </p:nvPr>
        </p:nvSpPr>
        <p:spPr/>
        <p:txBody>
          <a:bodyPr/>
          <a:lstStyle/>
          <a:p>
            <a:pPr algn="ctr"/>
            <a:r>
              <a:rPr lang="en-GB" dirty="0" smtClean="0"/>
              <a:t>Results</a:t>
            </a:r>
            <a:endParaRPr lang="en-GB" dirty="0"/>
          </a:p>
        </p:txBody>
      </p:sp>
      <p:sp>
        <p:nvSpPr>
          <p:cNvPr id="15" name="Content Placeholder 14"/>
          <p:cNvSpPr>
            <a:spLocks noGrp="1"/>
          </p:cNvSpPr>
          <p:nvPr>
            <p:ph sz="quarter" idx="30"/>
          </p:nvPr>
        </p:nvSpPr>
        <p:spPr/>
        <p:txBody>
          <a:bodyPr/>
          <a:lstStyle/>
          <a:p>
            <a:r>
              <a:rPr lang="en-GB" dirty="0" smtClean="0"/>
              <a:t>LOINC contains </a:t>
            </a:r>
            <a:r>
              <a:rPr lang="en-GB" dirty="0"/>
              <a:t>concepts for everything from a serum alpha 1 antitrypsin level to a </a:t>
            </a:r>
            <a:r>
              <a:rPr lang="en-GB" dirty="0" err="1"/>
              <a:t>zygomatic</a:t>
            </a:r>
            <a:r>
              <a:rPr lang="en-GB" dirty="0"/>
              <a:t> arch x-ray report. </a:t>
            </a:r>
            <a:endParaRPr lang="en-GB" dirty="0" smtClean="0"/>
          </a:p>
          <a:p>
            <a:r>
              <a:rPr lang="en-GB" dirty="0" smtClean="0"/>
              <a:t>For </a:t>
            </a:r>
            <a:r>
              <a:rPr lang="en-GB" dirty="0"/>
              <a:t>each concept, LOINC </a:t>
            </a:r>
            <a:r>
              <a:rPr lang="en-GB" dirty="0" smtClean="0"/>
              <a:t>has </a:t>
            </a:r>
            <a:r>
              <a:rPr lang="en-GB" dirty="0"/>
              <a:t>many other rich details, </a:t>
            </a:r>
            <a:r>
              <a:rPr lang="en-GB" dirty="0" smtClean="0"/>
              <a:t>like synonyms</a:t>
            </a:r>
            <a:r>
              <a:rPr lang="en-GB" dirty="0"/>
              <a:t>, units of measure, and carefully crafted descriptions.</a:t>
            </a:r>
            <a:endParaRPr lang="en-GB" dirty="0" smtClean="0"/>
          </a:p>
          <a:p>
            <a:endParaRPr lang="en-GB" dirty="0"/>
          </a:p>
          <a:p>
            <a:endParaRPr lang="en-GB" dirty="0" smtClean="0"/>
          </a:p>
          <a:p>
            <a:endParaRPr lang="en-GB" dirty="0"/>
          </a:p>
          <a:p>
            <a:endParaRPr lang="en-GB" dirty="0"/>
          </a:p>
        </p:txBody>
      </p:sp>
      <p:sp>
        <p:nvSpPr>
          <p:cNvPr id="16" name="Text Placeholder 15"/>
          <p:cNvSpPr>
            <a:spLocks noGrp="1"/>
          </p:cNvSpPr>
          <p:nvPr>
            <p:ph type="body" sz="quarter" idx="31"/>
          </p:nvPr>
        </p:nvSpPr>
        <p:spPr/>
        <p:txBody>
          <a:bodyPr/>
          <a:lstStyle/>
          <a:p>
            <a:r>
              <a:rPr lang="en-GB" dirty="0" smtClean="0"/>
              <a:t>CONCLUSION</a:t>
            </a:r>
            <a:endParaRPr lang="en-GB" dirty="0"/>
          </a:p>
        </p:txBody>
      </p:sp>
      <p:sp>
        <p:nvSpPr>
          <p:cNvPr id="17" name="Content Placeholder 16"/>
          <p:cNvSpPr>
            <a:spLocks noGrp="1"/>
          </p:cNvSpPr>
          <p:nvPr>
            <p:ph sz="quarter" idx="32"/>
          </p:nvPr>
        </p:nvSpPr>
        <p:spPr/>
        <p:txBody>
          <a:bodyPr>
            <a:normAutofit fontScale="92500"/>
          </a:bodyPr>
          <a:lstStyle/>
          <a:p>
            <a:endParaRPr lang="en-US" dirty="0" smtClean="0"/>
          </a:p>
          <a:p>
            <a:r>
              <a:rPr lang="en-US" dirty="0"/>
              <a:t>Various organizations, institutions, and professionals across the globe, mostly in Europe and Americas use LOINC as part of their work. However, most of these institutions are found in the United States of America. </a:t>
            </a:r>
            <a:endParaRPr lang="en-US" dirty="0" smtClean="0"/>
          </a:p>
          <a:p>
            <a:r>
              <a:rPr lang="en-US" dirty="0" smtClean="0"/>
              <a:t>These </a:t>
            </a:r>
            <a:r>
              <a:rPr lang="en-US" dirty="0"/>
              <a:t>institutions provide services including specialist advisory services, research, and training in health sectors focusing in laboratory services and lab technology.</a:t>
            </a:r>
            <a:endParaRPr lang="en-GB" dirty="0"/>
          </a:p>
          <a:p>
            <a:r>
              <a:rPr lang="en-US" dirty="0" smtClean="0"/>
              <a:t>LOINC </a:t>
            </a:r>
            <a:r>
              <a:rPr lang="en-US" dirty="0"/>
              <a:t>makes it possible for the exchange and aggregation of clinical results for outcomes management, care delivery, and research as it provides a set of universal codes and structured names that unambiguously identify measured or observed things. </a:t>
            </a:r>
            <a:endParaRPr lang="en-US" dirty="0" smtClean="0"/>
          </a:p>
          <a:p>
            <a:r>
              <a:rPr lang="en-US" dirty="0" smtClean="0"/>
              <a:t>This </a:t>
            </a:r>
            <a:r>
              <a:rPr lang="en-US" dirty="0"/>
              <a:t>is made possible because it provide names and universal codes with global language for identifying observations and tests (LOINC, 2018b).</a:t>
            </a:r>
            <a:endParaRPr lang="en-GB" dirty="0"/>
          </a:p>
          <a:p>
            <a:r>
              <a:rPr lang="en-US" dirty="0"/>
              <a:t>LOINC enables practitioners send clinical data electronically from laboratories and other data producers to hospitals, physician's offices, and payers that use the data for clinical care and management purposes (LOINC, 2018b).</a:t>
            </a:r>
            <a:endParaRPr lang="en-GB" dirty="0"/>
          </a:p>
          <a:p>
            <a:endParaRPr lang="en-GB" dirty="0"/>
          </a:p>
        </p:txBody>
      </p:sp>
      <p:pic>
        <p:nvPicPr>
          <p:cNvPr id="22" name="Content Placeholder 21"/>
          <p:cNvPicPr>
            <a:picLocks noGrp="1" noChangeAspect="1"/>
          </p:cNvPicPr>
          <p:nvPr>
            <p:ph sz="quarter" idx="33"/>
          </p:nvPr>
        </p:nvPicPr>
        <p:blipFill>
          <a:blip r:embed="rId3">
            <a:extLst>
              <a:ext uri="{28A0092B-C50C-407E-A947-70E740481C1C}">
                <a14:useLocalDpi xmlns:a14="http://schemas.microsoft.com/office/drawing/2010/main" val="0"/>
              </a:ext>
            </a:extLst>
          </a:blip>
          <a:stretch>
            <a:fillRect/>
          </a:stretch>
        </p:blipFill>
        <p:spPr>
          <a:xfrm>
            <a:off x="16270941" y="26850109"/>
            <a:ext cx="11209232" cy="4153918"/>
          </a:xfrm>
        </p:spPr>
      </p:pic>
      <p:sp>
        <p:nvSpPr>
          <p:cNvPr id="19" name="Text Placeholder 18"/>
          <p:cNvSpPr>
            <a:spLocks noGrp="1"/>
          </p:cNvSpPr>
          <p:nvPr>
            <p:ph type="body" sz="quarter" idx="34"/>
          </p:nvPr>
        </p:nvSpPr>
        <p:spPr/>
        <p:txBody>
          <a:bodyPr/>
          <a:lstStyle/>
          <a:p>
            <a:r>
              <a:rPr lang="en-GB" dirty="0" smtClean="0"/>
              <a:t>References</a:t>
            </a:r>
            <a:endParaRPr lang="en-GB" dirty="0"/>
          </a:p>
        </p:txBody>
      </p:sp>
      <p:sp>
        <p:nvSpPr>
          <p:cNvPr id="20" name="Content Placeholder 19"/>
          <p:cNvSpPr>
            <a:spLocks noGrp="1"/>
          </p:cNvSpPr>
          <p:nvPr>
            <p:ph sz="quarter" idx="35"/>
          </p:nvPr>
        </p:nvSpPr>
        <p:spPr/>
        <p:txBody>
          <a:bodyPr/>
          <a:lstStyle/>
          <a:p>
            <a:r>
              <a:rPr lang="en-US" dirty="0"/>
              <a:t>LOINC. (2018a). LOINC Adopters. LOINC. Retrieved from: http://loinc.org/adopters. </a:t>
            </a:r>
            <a:endParaRPr lang="en-GB" dirty="0"/>
          </a:p>
          <a:p>
            <a:r>
              <a:rPr lang="en-US" dirty="0"/>
              <a:t>LOINC. (2018). </a:t>
            </a:r>
            <a:r>
              <a:rPr lang="en-US" dirty="0" smtClean="0"/>
              <a:t>About </a:t>
            </a:r>
            <a:r>
              <a:rPr lang="en-US" dirty="0"/>
              <a:t>LOINC</a:t>
            </a:r>
            <a:r>
              <a:rPr lang="en-US" dirty="0" smtClean="0"/>
              <a:t>. </a:t>
            </a:r>
            <a:r>
              <a:rPr lang="en-US" dirty="0"/>
              <a:t>Retrieved from: https://loinc.org/about</a:t>
            </a:r>
            <a:r>
              <a:rPr lang="en-US" dirty="0" smtClean="0"/>
              <a:t>/</a:t>
            </a:r>
            <a:r>
              <a:rPr lang="en-GB" dirty="0" smtClean="0"/>
              <a:t> </a:t>
            </a:r>
          </a:p>
          <a:p>
            <a:pPr marL="0" indent="0">
              <a:buNone/>
            </a:pPr>
            <a:endParaRPr lang="en-GB" dirty="0"/>
          </a:p>
          <a:p>
            <a:endParaRPr lang="en-US" dirty="0" smtClean="0"/>
          </a:p>
        </p:txBody>
      </p:sp>
      <p:pic>
        <p:nvPicPr>
          <p:cNvPr id="1026" name="Picture 2"/>
          <p:cNvPicPr>
            <a:picLocks noGrp="1" noChangeAspect="1" noChangeArrowheads="1"/>
          </p:cNvPicPr>
          <p:nvPr>
            <p:ph sz="quarter" idx="23"/>
          </p:nvPr>
        </p:nvPicPr>
        <p:blipFill rotWithShape="1">
          <a:blip r:embed="rId4">
            <a:extLst>
              <a:ext uri="{28A0092B-C50C-407E-A947-70E740481C1C}">
                <a14:useLocalDpi xmlns:a14="http://schemas.microsoft.com/office/drawing/2010/main" val="0"/>
              </a:ext>
            </a:extLst>
          </a:blip>
          <a:srcRect t="17936" b="8889"/>
          <a:stretch/>
        </p:blipFill>
        <p:spPr bwMode="auto">
          <a:xfrm>
            <a:off x="15211492" y="15212930"/>
            <a:ext cx="13293969" cy="6485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Electine\Desktop\CONC.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09440" y="14767560"/>
            <a:ext cx="12252960" cy="844420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243491" y="0"/>
            <a:ext cx="7647708" cy="3861912"/>
          </a:xfrm>
          <a:prstGeom prst="rect">
            <a:avLst/>
          </a:prstGeom>
        </p:spPr>
      </p:pic>
      <p:sp>
        <p:nvSpPr>
          <p:cNvPr id="30" name="Content Placeholder 29"/>
          <p:cNvSpPr>
            <a:spLocks noGrp="1"/>
          </p:cNvSpPr>
          <p:nvPr>
            <p:ph sz="quarter" idx="37"/>
          </p:nvPr>
        </p:nvSpPr>
        <p:spPr/>
        <p:txBody>
          <a:bodyPr/>
          <a:lstStyle/>
          <a:p>
            <a:endParaRPr lang="en-GB"/>
          </a:p>
        </p:txBody>
      </p:sp>
    </p:spTree>
    <p:extLst>
      <p:ext uri="{BB962C8B-B14F-4D97-AF65-F5344CB8AC3E}">
        <p14:creationId xmlns:p14="http://schemas.microsoft.com/office/powerpoint/2010/main" val="1392256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Medical Poster">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75000"/>
          </a:schemeClr>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6000" dirty="0" err="1" smtClean="0"/>
        </a:defPPr>
      </a:lstStyle>
    </a:txDef>
  </a:objectDefaults>
  <a:extraClrSchemeLst/>
  <a:extLst>
    <a:ext uri="{05A4C25C-085E-4340-85A3-A5531E510DB2}">
      <thm15:themeFamily xmlns:thm15="http://schemas.microsoft.com/office/thememl/2012/main" xmlns="" name="Presentation2" id="{0CDA158F-BD11-4947-AD81-47123E717BAC}" vid="{D7EF840D-21B4-42C8-9035-CFD5E088B4D5}"/>
    </a:ext>
  </a:extLst>
</a:theme>
</file>

<file path=ppt/theme/theme2.xml><?xml version="1.0" encoding="utf-8"?>
<a:theme xmlns:a="http://schemas.openxmlformats.org/drawingml/2006/main" name="Office Theme">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 Poster B">
      <a:dk1>
        <a:sysClr val="windowText" lastClr="000000"/>
      </a:dk1>
      <a:lt1>
        <a:sysClr val="window" lastClr="FFFFFF"/>
      </a:lt1>
      <a:dk2>
        <a:srgbClr val="256693"/>
      </a:dk2>
      <a:lt2>
        <a:srgbClr val="D2EAFA"/>
      </a:lt2>
      <a:accent1>
        <a:srgbClr val="2F82BB"/>
      </a:accent1>
      <a:accent2>
        <a:srgbClr val="C9C64E"/>
      </a:accent2>
      <a:accent3>
        <a:srgbClr val="A5AB81"/>
      </a:accent3>
      <a:accent4>
        <a:srgbClr val="D8B25C"/>
      </a:accent4>
      <a:accent5>
        <a:srgbClr val="689CC0"/>
      </a:accent5>
      <a:accent6>
        <a:srgbClr val="968C8C"/>
      </a:accent6>
      <a:hlink>
        <a:srgbClr val="2F82BB"/>
      </a:hlink>
      <a:folHlink>
        <a:srgbClr val="808080"/>
      </a:folHlink>
    </a:clrScheme>
    <a:fontScheme name="Impact-Arial">
      <a:majorFont>
        <a:latin typeface="Impac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3F3875-7A7F-481F-975A-FD11B1B30A0C}">
  <ds:schemaRefs>
    <ds:schemaRef ds:uri="http://schemas.microsoft.com/sharepoint/v3/contenttype/forms"/>
  </ds:schemaRefs>
</ds:datastoreItem>
</file>

<file path=customXml/itemProps2.xml><?xml version="1.0" encoding="utf-8"?>
<ds:datastoreItem xmlns:ds="http://schemas.openxmlformats.org/officeDocument/2006/customXml" ds:itemID="{7D271D13-D20F-4697-97AA-66DC15DE63FD}">
  <ds:schemaRefs>
    <ds:schemaRef ds:uri="http://schemas.openxmlformats.org/package/2006/metadata/core-properties"/>
    <ds:schemaRef ds:uri="http://purl.org/dc/elements/1.1/"/>
    <ds:schemaRef ds:uri="http://www.w3.org/XML/1998/namespace"/>
    <ds:schemaRef ds:uri="http://schemas.microsoft.com/office/infopath/2007/PartnerControls"/>
    <ds:schemaRef ds:uri="http://purl.org/dc/terms/"/>
    <ds:schemaRef ds:uri="http://schemas.microsoft.com/office/2006/documentManagement/typ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7013AD7E-0B42-4A01-861E-64E1CDF7360E}">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Verve</Template>
  <TotalTime>0</TotalTime>
  <Words>597</Words>
  <Application>Microsoft Office PowerPoint</Application>
  <PresentationFormat>Custom</PresentationFormat>
  <Paragraphs>31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Medical Poster</vt:lpstr>
      <vt:lpstr> The Logical Observation Identifier Names and Codes (LOINC)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Common Procedure Coding System  (HCPCS)</dc:title>
  <dc:creator/>
  <cp:lastModifiedBy/>
  <cp:revision>4</cp:revision>
  <dcterms:modified xsi:type="dcterms:W3CDTF">2018-04-22T17:34:04Z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